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48" r:id="rId2"/>
  </p:sldMasterIdLst>
  <p:notesMasterIdLst>
    <p:notesMasterId r:id="rId41"/>
  </p:notesMasterIdLst>
  <p:handoutMasterIdLst>
    <p:handoutMasterId r:id="rId42"/>
  </p:handoutMasterIdLst>
  <p:sldIdLst>
    <p:sldId id="271" r:id="rId3"/>
    <p:sldId id="275" r:id="rId4"/>
    <p:sldId id="698" r:id="rId5"/>
    <p:sldId id="521" r:id="rId6"/>
    <p:sldId id="369" r:id="rId7"/>
    <p:sldId id="716" r:id="rId8"/>
    <p:sldId id="370" r:id="rId9"/>
    <p:sldId id="633" r:id="rId10"/>
    <p:sldId id="313" r:id="rId11"/>
    <p:sldId id="538" r:id="rId12"/>
    <p:sldId id="539" r:id="rId13"/>
    <p:sldId id="540" r:id="rId14"/>
    <p:sldId id="371" r:id="rId15"/>
    <p:sldId id="372" r:id="rId16"/>
    <p:sldId id="373" r:id="rId17"/>
    <p:sldId id="374" r:id="rId18"/>
    <p:sldId id="375" r:id="rId19"/>
    <p:sldId id="376" r:id="rId20"/>
    <p:sldId id="541" r:id="rId21"/>
    <p:sldId id="316" r:id="rId22"/>
    <p:sldId id="377" r:id="rId23"/>
    <p:sldId id="542" r:id="rId24"/>
    <p:sldId id="378" r:id="rId25"/>
    <p:sldId id="379" r:id="rId26"/>
    <p:sldId id="380" r:id="rId27"/>
    <p:sldId id="381" r:id="rId28"/>
    <p:sldId id="543" r:id="rId29"/>
    <p:sldId id="382" r:id="rId30"/>
    <p:sldId id="383" r:id="rId31"/>
    <p:sldId id="717" r:id="rId32"/>
    <p:sldId id="385" r:id="rId33"/>
    <p:sldId id="317" r:id="rId34"/>
    <p:sldId id="386" r:id="rId35"/>
    <p:sldId id="387" r:id="rId36"/>
    <p:sldId id="388" r:id="rId37"/>
    <p:sldId id="389" r:id="rId38"/>
    <p:sldId id="318" r:id="rId39"/>
    <p:sldId id="390" r:id="rId40"/>
  </p:sldIdLst>
  <p:sldSz cx="9144000" cy="6858000" type="screen4x3"/>
  <p:notesSz cx="6731000" cy="985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01"/>
    <a:srgbClr val="707070"/>
    <a:srgbClr val="EC9301"/>
    <a:srgbClr val="6FD900"/>
    <a:srgbClr val="949494"/>
    <a:srgbClr val="8E8E8E"/>
    <a:srgbClr val="848484"/>
    <a:srgbClr val="999999"/>
    <a:srgbClr val="969696"/>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9" autoAdjust="0"/>
    <p:restoredTop sz="82195" autoAdjust="0"/>
  </p:normalViewPr>
  <p:slideViewPr>
    <p:cSldViewPr snapToGrid="0">
      <p:cViewPr>
        <p:scale>
          <a:sx n="66" d="100"/>
          <a:sy n="66" d="100"/>
        </p:scale>
        <p:origin x="-2262" y="-792"/>
      </p:cViewPr>
      <p:guideLst>
        <p:guide orient="horz" pos="1107"/>
        <p:guide orient="horz" pos="398"/>
        <p:guide orient="horz" pos="4100"/>
        <p:guide orient="horz" pos="3796"/>
        <p:guide orient="horz" pos="4236"/>
        <p:guide pos="5556"/>
        <p:guide pos="23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2976" y="-90"/>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sz="quarter"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fld id="{486C2372-4FB4-43E3-98EB-1B6B0B563107}" type="datetimeFigureOut">
              <a:rPr lang="en-US"/>
              <a:pPr>
                <a:defRPr/>
              </a:pPr>
              <a:t>7/20/2015</a:t>
            </a:fld>
            <a:endParaRPr lang="en-US"/>
          </a:p>
        </p:txBody>
      </p:sp>
      <p:sp>
        <p:nvSpPr>
          <p:cNvPr id="25604" name="Rectangle 4"/>
          <p:cNvSpPr>
            <a:spLocks noGrp="1" noChangeArrowheads="1"/>
          </p:cNvSpPr>
          <p:nvPr>
            <p:ph type="ftr" sz="quarter" idx="2"/>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5" name="Rectangle 5"/>
          <p:cNvSpPr>
            <a:spLocks noGrp="1" noChangeArrowheads="1"/>
          </p:cNvSpPr>
          <p:nvPr>
            <p:ph type="sldNum" sz="quarter" idx="3"/>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5D5613AA-5C72-4418-AC3A-2C84DB5ECEDE}" type="slidenum">
              <a:rPr lang="en-US"/>
              <a:pPr>
                <a:defRPr/>
              </a:pPr>
              <a:t>‹#›</a:t>
            </a:fld>
            <a:endParaRPr lang="en-US"/>
          </a:p>
        </p:txBody>
      </p:sp>
    </p:spTree>
    <p:extLst>
      <p:ext uri="{BB962C8B-B14F-4D97-AF65-F5344CB8AC3E}">
        <p14:creationId xmlns:p14="http://schemas.microsoft.com/office/powerpoint/2010/main" val="152419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903288" y="739775"/>
            <a:ext cx="4924425" cy="3694113"/>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72800" y="4680723"/>
            <a:ext cx="5385402" cy="4434611"/>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p>
            <a:pPr lvl="0"/>
            <a:r>
              <a:rPr lang="en-US" noProof="0" smtClean="0"/>
              <a:t>Textmasterformate durch Klicken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p>
        </p:txBody>
      </p:sp>
      <p:sp>
        <p:nvSpPr>
          <p:cNvPr id="25606" name="Rectangle 6"/>
          <p:cNvSpPr>
            <a:spLocks noGrp="1" noChangeArrowheads="1"/>
          </p:cNvSpPr>
          <p:nvPr>
            <p:ph type="ftr" sz="quarter" idx="4"/>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7" name="Rectangle 7"/>
          <p:cNvSpPr>
            <a:spLocks noGrp="1" noChangeArrowheads="1"/>
          </p:cNvSpPr>
          <p:nvPr>
            <p:ph type="sldNum" sz="quarter" idx="5"/>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FDBF02BE-90BD-464A-A19D-3B269663630A}" type="slidenum">
              <a:rPr lang="en-US"/>
              <a:pPr>
                <a:defRPr/>
              </a:pPr>
              <a:t>‹#›</a:t>
            </a:fld>
            <a:endParaRPr lang="en-US"/>
          </a:p>
        </p:txBody>
      </p:sp>
    </p:spTree>
    <p:extLst>
      <p:ext uri="{BB962C8B-B14F-4D97-AF65-F5344CB8AC3E}">
        <p14:creationId xmlns:p14="http://schemas.microsoft.com/office/powerpoint/2010/main" val="13985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ub_Name">
    <p:spTree>
      <p:nvGrpSpPr>
        <p:cNvPr id="1" name=""/>
        <p:cNvGrpSpPr/>
        <p:nvPr/>
      </p:nvGrpSpPr>
      <p:grpSpPr>
        <a:xfrm>
          <a:off x="0" y="0"/>
          <a:ext cx="0" cy="0"/>
          <a:chOff x="0" y="0"/>
          <a:chExt cx="0" cy="0"/>
        </a:xfrm>
      </p:grpSpPr>
      <p:sp>
        <p:nvSpPr>
          <p:cNvPr id="17" name="Content Placeholder 14"/>
          <p:cNvSpPr>
            <a:spLocks noGrp="1"/>
          </p:cNvSpPr>
          <p:nvPr>
            <p:ph sz="quarter" idx="11" hasCustomPrompt="1"/>
          </p:nvPr>
        </p:nvSpPr>
        <p:spPr>
          <a:xfrm>
            <a:off x="366712" y="4123430"/>
            <a:ext cx="8453438" cy="457200"/>
          </a:xfrm>
          <a:prstGeom prst="rect">
            <a:avLst/>
          </a:prstGeom>
        </p:spPr>
        <p:txBody>
          <a:bodyPr/>
          <a:lstStyle>
            <a:lvl1pPr marL="0" indent="0" algn="ctr">
              <a:buNone/>
              <a:defRPr sz="2400">
                <a:solidFill>
                  <a:schemeClr val="tx1">
                    <a:lumMod val="65000"/>
                    <a:lumOff val="35000"/>
                  </a:schemeClr>
                </a:solidFill>
              </a:defRPr>
            </a:lvl1pPr>
          </a:lstStyle>
          <a:p>
            <a:pPr algn="ctr"/>
            <a:r>
              <a:rPr lang="de-DE" sz="2400" dirty="0" err="1" smtClean="0">
                <a:latin typeface="Arial" panose="020B0604020202020204" pitchFamily="34" charset="0"/>
              </a:rPr>
              <a:t>Presenter‘s</a:t>
            </a:r>
            <a:r>
              <a:rPr lang="de-DE" sz="2400" dirty="0" smtClean="0">
                <a:latin typeface="Arial" panose="020B0604020202020204" pitchFamily="34" charset="0"/>
              </a:rPr>
              <a:t> Name</a:t>
            </a:r>
            <a:endParaRPr lang="en-US" sz="2400" dirty="0">
              <a:latin typeface="Arial" panose="020B0604020202020204" pitchFamily="34" charset="0"/>
            </a:endParaRPr>
          </a:p>
        </p:txBody>
      </p:sp>
      <p:sp>
        <p:nvSpPr>
          <p:cNvPr id="15" name="Content Placeholder 14"/>
          <p:cNvSpPr>
            <a:spLocks noGrp="1"/>
          </p:cNvSpPr>
          <p:nvPr>
            <p:ph sz="quarter" idx="10" hasCustomPrompt="1"/>
          </p:nvPr>
        </p:nvSpPr>
        <p:spPr>
          <a:xfrm>
            <a:off x="1371600" y="3331135"/>
            <a:ext cx="6400800" cy="460035"/>
          </a:xfrm>
          <a:prstGeom prst="rect">
            <a:avLst/>
          </a:prstGeom>
        </p:spPr>
        <p:txBody>
          <a:bodyPr/>
          <a:lstStyle>
            <a:lvl1pPr marL="0" indent="0" algn="ctr">
              <a:buNone/>
              <a:defRPr sz="2800" b="1">
                <a:solidFill>
                  <a:schemeClr val="tx1">
                    <a:lumMod val="65000"/>
                    <a:lumOff val="35000"/>
                  </a:schemeClr>
                </a:solidFill>
              </a:defRPr>
            </a:lvl1pPr>
          </a:lstStyle>
          <a:p>
            <a:pPr lvl="0"/>
            <a:r>
              <a:rPr lang="en-US" dirty="0" smtClean="0"/>
              <a:t>Subtitle</a:t>
            </a:r>
            <a:endParaRPr lang="en-US" dirty="0"/>
          </a:p>
        </p:txBody>
      </p:sp>
      <p:sp>
        <p:nvSpPr>
          <p:cNvPr id="9" name="Title 8"/>
          <p:cNvSpPr>
            <a:spLocks noGrp="1"/>
          </p:cNvSpPr>
          <p:nvPr>
            <p:ph type="title" hasCustomPrompt="1"/>
          </p:nvPr>
        </p:nvSpPr>
        <p:spPr>
          <a:xfrm>
            <a:off x="685801" y="1564379"/>
            <a:ext cx="7772400" cy="1470025"/>
          </a:xfrm>
          <a:prstGeom prst="rect">
            <a:avLst/>
          </a:prstGeom>
        </p:spPr>
        <p:txBody>
          <a:bodyPr/>
          <a:lstStyle>
            <a:lvl1pPr algn="ctr">
              <a:defRPr sz="3200" b="1">
                <a:solidFill>
                  <a:schemeClr val="tx1">
                    <a:lumMod val="65000"/>
                    <a:lumOff val="35000"/>
                  </a:schemeClr>
                </a:solidFill>
              </a:defRPr>
            </a:lvl1pPr>
          </a:lstStyle>
          <a:p>
            <a:pPr eaLnBrk="1" hangingPunct="1"/>
            <a:r>
              <a:rPr lang="en-US" sz="3200" kern="0" dirty="0" smtClean="0">
                <a:solidFill>
                  <a:srgbClr val="ED8C01"/>
                </a:solidFill>
              </a:rPr>
              <a:t>Title</a:t>
            </a:r>
            <a:endParaRPr lang="en-US" sz="3200" kern="0" dirty="0">
              <a:solidFill>
                <a:srgbClr val="ED8C01"/>
              </a:solidFill>
            </a:endParaRPr>
          </a:p>
        </p:txBody>
      </p:sp>
      <p:sp>
        <p:nvSpPr>
          <p:cNvPr id="3" name="Content Placeholder 2"/>
          <p:cNvSpPr>
            <a:spLocks noGrp="1"/>
          </p:cNvSpPr>
          <p:nvPr>
            <p:ph sz="quarter" idx="12" hasCustomPrompt="1"/>
          </p:nvPr>
        </p:nvSpPr>
        <p:spPr>
          <a:xfrm>
            <a:off x="1132114" y="4746639"/>
            <a:ext cx="6691086" cy="914400"/>
          </a:xfrm>
          <a:prstGeom prst="rect">
            <a:avLst/>
          </a:prstGeom>
        </p:spPr>
        <p:txBody>
          <a:bodyPr/>
          <a:lstStyle>
            <a:lvl1pPr marL="0" indent="0" algn="ctr">
              <a:buNone/>
              <a:defRPr>
                <a:solidFill>
                  <a:schemeClr val="tx1">
                    <a:lumMod val="65000"/>
                    <a:lumOff val="35000"/>
                  </a:schemeClr>
                </a:solidFill>
              </a:defRPr>
            </a:lvl1pPr>
          </a:lstStyle>
          <a:p>
            <a:pPr lvl="0"/>
            <a:r>
              <a:rPr lang="de-DE" dirty="0" smtClean="0"/>
              <a:t>Affiliation</a:t>
            </a:r>
            <a:endParaRPr lang="de-DE" dirty="0"/>
          </a:p>
        </p:txBody>
      </p:sp>
      <p:sp>
        <p:nvSpPr>
          <p:cNvPr id="4"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0323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241300"/>
            <a:ext cx="8569325" cy="562264"/>
          </a:xfrm>
        </p:spPr>
        <p:txBody>
          <a:bodyPr/>
          <a:lstStyle>
            <a:lvl1pPr>
              <a:defRPr>
                <a:solidFill>
                  <a:schemeClr val="tx1">
                    <a:lumMod val="65000"/>
                    <a:lumOff val="35000"/>
                  </a:schemeClr>
                </a:solidFill>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10" name="Text Placeholder 9"/>
          <p:cNvSpPr>
            <a:spLocks noGrp="1"/>
          </p:cNvSpPr>
          <p:nvPr>
            <p:ph type="body" sz="quarter" idx="10" hasCustomPrompt="1"/>
          </p:nvPr>
        </p:nvSpPr>
        <p:spPr>
          <a:xfrm>
            <a:off x="283024" y="704428"/>
            <a:ext cx="1394546" cy="499485"/>
          </a:xfrm>
          <a:prstGeom prst="rect">
            <a:avLst/>
          </a:prstGeom>
        </p:spPr>
        <p:txBody>
          <a:bodyPr/>
          <a:lstStyle>
            <a:lvl1pPr marL="0" indent="0">
              <a:buNone/>
              <a:defRPr sz="2000">
                <a:solidFill>
                  <a:schemeClr val="bg1">
                    <a:lumMod val="65000"/>
                  </a:schemeClr>
                </a:solidFill>
              </a:defRPr>
            </a:lvl1pPr>
          </a:lstStyle>
          <a:p>
            <a:pPr lvl="0"/>
            <a:r>
              <a:rPr lang="de-DE" dirty="0" err="1" smtClean="0"/>
              <a:t>Figure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AutoShape 4" descr="Image result for Springer 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 name="AutoShape 6" descr="Image result for Springer 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1181"/>
            <a:ext cx="9153524"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31674"/>
      </p:ext>
    </p:extLst>
  </p:cSld>
  <p:clrMap bg1="lt1" tx1="dk1" bg2="lt2" tx2="dk2" accent1="accent1" accent2="accent2" accent3="accent3" accent4="accent4" accent5="accent5" accent6="accent6" hlink="hlink" folHlink="folHlink"/>
  <p:sldLayoutIdLst>
    <p:sldLayoutId id="2147483668"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rgbClr val="EC9313"/>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41300"/>
            <a:ext cx="85693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Titelmasterformat</a:t>
            </a:r>
            <a:r>
              <a:rPr lang="en-US" dirty="0" smtClean="0"/>
              <a:t> upper line here</a:t>
            </a:r>
            <a:br>
              <a:rPr lang="en-US" dirty="0" smtClean="0"/>
            </a:br>
            <a:r>
              <a:rPr lang="en-US" dirty="0" smtClean="0"/>
              <a:t>second line here</a:t>
            </a:r>
          </a:p>
        </p:txBody>
      </p:sp>
      <p:sp>
        <p:nvSpPr>
          <p:cNvPr id="1035" name="Line 11"/>
          <p:cNvSpPr>
            <a:spLocks noChangeShapeType="1"/>
          </p:cNvSpPr>
          <p:nvPr userDrawn="1"/>
        </p:nvSpPr>
        <p:spPr bwMode="auto">
          <a:xfrm flipH="1">
            <a:off x="0" y="6178550"/>
            <a:ext cx="9144000" cy="0"/>
          </a:xfrm>
          <a:prstGeom prst="line">
            <a:avLst/>
          </a:prstGeom>
          <a:noFill/>
          <a:ln w="28575">
            <a:solidFill>
              <a:schemeClr val="bg2">
                <a:lumMod val="40000"/>
                <a:lumOff val="60000"/>
              </a:schemeClr>
            </a:solidFill>
            <a:round/>
            <a:headEnd/>
            <a:tailEnd/>
          </a:ln>
          <a:effectLst/>
        </p:spPr>
        <p:txBody>
          <a:bodyPr/>
          <a:lstStyle/>
          <a:p>
            <a:pPr>
              <a:defRPr/>
            </a:pPr>
            <a:endParaRPr lang="de-DE"/>
          </a:p>
        </p:txBody>
      </p:sp>
      <p:sp>
        <p:nvSpPr>
          <p:cNvPr id="1037" name="Text Box 13"/>
          <p:cNvSpPr txBox="1">
            <a:spLocks noChangeArrowheads="1"/>
          </p:cNvSpPr>
          <p:nvPr userDrawn="1"/>
        </p:nvSpPr>
        <p:spPr bwMode="auto">
          <a:xfrm>
            <a:off x="277812" y="6226266"/>
            <a:ext cx="3532187" cy="528350"/>
          </a:xfrm>
          <a:prstGeom prst="rect">
            <a:avLst/>
          </a:prstGeom>
          <a:noFill/>
          <a:ln w="9525">
            <a:noFill/>
            <a:miter lim="800000"/>
            <a:headEnd/>
            <a:tailEnd/>
          </a:ln>
          <a:effectLst/>
        </p:spPr>
        <p:txBody>
          <a:bodyPr wrap="square">
            <a:spAutoFit/>
          </a:bodyPr>
          <a:lstStyle/>
          <a:p>
            <a:pPr>
              <a:lnSpc>
                <a:spcPts val="1700"/>
              </a:lnSpc>
              <a:defRPr/>
            </a:pPr>
            <a:r>
              <a:rPr lang="en-US" sz="1000" kern="1200" dirty="0" err="1" smtClean="0">
                <a:solidFill>
                  <a:schemeClr val="tx1">
                    <a:lumMod val="65000"/>
                    <a:lumOff val="35000"/>
                  </a:schemeClr>
                </a:solidFill>
                <a:latin typeface="Arial" charset="0"/>
                <a:ea typeface="+mn-ea"/>
                <a:cs typeface="+mn-cs"/>
              </a:rPr>
              <a:t>Meinard</a:t>
            </a:r>
            <a:r>
              <a:rPr lang="en-US" sz="1000" kern="1200" baseline="0" dirty="0" smtClean="0">
                <a:solidFill>
                  <a:schemeClr val="tx1">
                    <a:lumMod val="65000"/>
                    <a:lumOff val="35000"/>
                  </a:schemeClr>
                </a:solidFill>
                <a:latin typeface="Arial" charset="0"/>
                <a:ea typeface="+mn-ea"/>
                <a:cs typeface="+mn-cs"/>
              </a:rPr>
              <a:t> Müller: </a:t>
            </a:r>
            <a:r>
              <a:rPr lang="en-US" sz="1000" kern="1200" dirty="0" smtClean="0">
                <a:solidFill>
                  <a:schemeClr val="tx1">
                    <a:lumMod val="65000"/>
                    <a:lumOff val="35000"/>
                  </a:schemeClr>
                </a:solidFill>
                <a:latin typeface="Arial" charset="0"/>
                <a:ea typeface="+mn-ea"/>
                <a:cs typeface="+mn-cs"/>
              </a:rPr>
              <a:t>Fundamentals of Music Processing</a:t>
            </a:r>
          </a:p>
          <a:p>
            <a:pPr marL="0" marR="0" indent="0" algn="l"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 Springer </a:t>
            </a:r>
            <a:r>
              <a:rPr lang="de-DE" sz="1000" dirty="0" smtClean="0">
                <a:solidFill>
                  <a:schemeClr val="tx1">
                    <a:lumMod val="65000"/>
                    <a:lumOff val="35000"/>
                  </a:schemeClr>
                </a:solidFill>
              </a:rPr>
              <a:t>International </a:t>
            </a:r>
            <a:r>
              <a:rPr lang="de-DE" sz="1000" baseline="0" dirty="0" smtClean="0">
                <a:solidFill>
                  <a:schemeClr val="tx1">
                    <a:lumMod val="65000"/>
                    <a:lumOff val="35000"/>
                  </a:schemeClr>
                </a:solidFill>
              </a:rPr>
              <a:t> </a:t>
            </a:r>
            <a:r>
              <a:rPr lang="de-DE" sz="1000" dirty="0" smtClean="0">
                <a:solidFill>
                  <a:schemeClr val="tx1">
                    <a:lumMod val="65000"/>
                    <a:lumOff val="35000"/>
                  </a:schemeClr>
                </a:solidFill>
              </a:rPr>
              <a:t>Publishing </a:t>
            </a:r>
            <a:r>
              <a:rPr lang="de-DE" sz="1000" dirty="0" err="1" smtClean="0">
                <a:solidFill>
                  <a:schemeClr val="tx1">
                    <a:lumMod val="65000"/>
                    <a:lumOff val="35000"/>
                  </a:schemeClr>
                </a:solidFill>
              </a:rPr>
              <a:t>Switzerland</a:t>
            </a:r>
            <a:r>
              <a:rPr lang="en-US" sz="1000" kern="1200" dirty="0" smtClean="0">
                <a:solidFill>
                  <a:schemeClr val="tx1">
                    <a:lumMod val="65000"/>
                    <a:lumOff val="35000"/>
                  </a:schemeClr>
                </a:solidFill>
                <a:latin typeface="Arial" charset="0"/>
                <a:ea typeface="+mn-ea"/>
                <a:cs typeface="+mn-cs"/>
              </a:rPr>
              <a:t>, 2015</a:t>
            </a:r>
          </a:p>
        </p:txBody>
      </p:sp>
      <p:sp>
        <p:nvSpPr>
          <p:cNvPr id="9" name="Text Box 13"/>
          <p:cNvSpPr txBox="1">
            <a:spLocks noChangeArrowheads="1"/>
          </p:cNvSpPr>
          <p:nvPr userDrawn="1"/>
        </p:nvSpPr>
        <p:spPr bwMode="auto">
          <a:xfrm>
            <a:off x="4681536" y="6231753"/>
            <a:ext cx="4214361" cy="503023"/>
          </a:xfrm>
          <a:prstGeom prst="rect">
            <a:avLst/>
          </a:prstGeom>
          <a:noFill/>
          <a:ln w="9525">
            <a:noFill/>
            <a:miter lim="800000"/>
            <a:headEnd/>
            <a:tailEnd/>
          </a:ln>
          <a:effectLst/>
        </p:spPr>
        <p:txBody>
          <a:bodyPr wrap="square">
            <a:spAutoFit/>
          </a:bodyPr>
          <a:lstStyle/>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Chapter 3: Music Synchronization </a:t>
            </a:r>
          </a:p>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Slide </a:t>
            </a:r>
            <a:r>
              <a:rPr lang="en-US" sz="1000" kern="1200" baseline="0" dirty="0" smtClean="0">
                <a:solidFill>
                  <a:schemeClr val="tx1">
                    <a:lumMod val="65000"/>
                    <a:lumOff val="35000"/>
                  </a:schemeClr>
                </a:solidFill>
                <a:latin typeface="Arial" charset="0"/>
                <a:ea typeface="+mn-ea"/>
                <a:cs typeface="+mn-cs"/>
              </a:rPr>
              <a:t> </a:t>
            </a:r>
            <a:fld id="{782BC965-5642-458D-B384-0F50C1C1F05B}" type="slidenum">
              <a:rPr lang="en-US" sz="1000" smtClean="0">
                <a:solidFill>
                  <a:schemeClr val="tx1">
                    <a:lumMod val="65000"/>
                    <a:lumOff val="35000"/>
                  </a:schemeClr>
                </a:solidFill>
                <a:latin typeface="+mn-lt"/>
              </a:rPr>
              <a:pPr marL="0" marR="0" indent="0" algn="r" defTabSz="914400" rtl="0" eaLnBrk="1" fontAlgn="base" latinLnBrk="0" hangingPunct="1">
                <a:lnSpc>
                  <a:spcPts val="1700"/>
                </a:lnSpc>
                <a:spcBef>
                  <a:spcPct val="0"/>
                </a:spcBef>
                <a:spcAft>
                  <a:spcPct val="0"/>
                </a:spcAft>
                <a:buClrTx/>
                <a:buSzTx/>
                <a:buFontTx/>
                <a:buNone/>
                <a:tabLst/>
                <a:defRPr/>
              </a:pPr>
              <a:t>‹#›</a:t>
            </a:fld>
            <a:endParaRPr lang="en-US" sz="1000" dirty="0">
              <a:solidFill>
                <a:schemeClr val="tx1">
                  <a:lumMod val="65000"/>
                  <a:lumOff val="35000"/>
                </a:schemeClr>
              </a:solidFill>
              <a:latin typeface="+mn-lt"/>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lumMod val="65000"/>
              <a:lumOff val="35000"/>
            </a:schemeClr>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3405"/>
            <a:ext cx="9144000" cy="1470025"/>
          </a:xfrm>
        </p:spPr>
        <p:txBody>
          <a:bodyPr/>
          <a:lstStyle/>
          <a:p>
            <a:r>
              <a:rPr lang="en-US" sz="3600" dirty="0" smtClean="0"/>
              <a:t>Fundamentals of Music Processing</a:t>
            </a:r>
            <a:endParaRPr lang="en-US" sz="3600" dirty="0"/>
          </a:p>
        </p:txBody>
      </p:sp>
      <p:sp>
        <p:nvSpPr>
          <p:cNvPr id="3" name="Content Placeholder 2"/>
          <p:cNvSpPr>
            <a:spLocks noGrp="1"/>
          </p:cNvSpPr>
          <p:nvPr>
            <p:ph sz="quarter" idx="10"/>
          </p:nvPr>
        </p:nvSpPr>
        <p:spPr>
          <a:xfrm>
            <a:off x="1371600" y="2499462"/>
            <a:ext cx="6400800" cy="460035"/>
          </a:xfrm>
        </p:spPr>
        <p:txBody>
          <a:bodyPr/>
          <a:lstStyle/>
          <a:p>
            <a:r>
              <a:rPr lang="en-US" altLang="de-DE" dirty="0" smtClean="0"/>
              <a:t>Chapter </a:t>
            </a:r>
            <a:r>
              <a:rPr lang="en-US" altLang="de-DE" dirty="0" smtClean="0"/>
              <a:t>3: </a:t>
            </a:r>
            <a:r>
              <a:rPr lang="de-DE" dirty="0"/>
              <a:t>Music </a:t>
            </a:r>
            <a:r>
              <a:rPr lang="de-DE" dirty="0" err="1"/>
              <a:t>Synchronization</a:t>
            </a:r>
            <a:endParaRPr lang="en-US" dirty="0"/>
          </a:p>
        </p:txBody>
      </p:sp>
      <p:sp>
        <p:nvSpPr>
          <p:cNvPr id="4" name="Content Placeholder 3"/>
          <p:cNvSpPr>
            <a:spLocks noGrp="1"/>
          </p:cNvSpPr>
          <p:nvPr>
            <p:ph sz="quarter" idx="11"/>
          </p:nvPr>
        </p:nvSpPr>
        <p:spPr>
          <a:xfrm>
            <a:off x="366712" y="3511184"/>
            <a:ext cx="8453438" cy="457200"/>
          </a:xfrm>
        </p:spPr>
        <p:txBody>
          <a:bodyPr/>
          <a:lstStyle/>
          <a:p>
            <a:r>
              <a:rPr lang="en-US" dirty="0" err="1" smtClean="0"/>
              <a:t>Meinard</a:t>
            </a:r>
            <a:r>
              <a:rPr lang="en-US" dirty="0" smtClean="0"/>
              <a:t> Müller</a:t>
            </a:r>
            <a:endParaRPr lang="en-US" dirty="0"/>
          </a:p>
        </p:txBody>
      </p:sp>
      <p:sp>
        <p:nvSpPr>
          <p:cNvPr id="5" name="Content Placeholder 3"/>
          <p:cNvSpPr>
            <a:spLocks noGrp="1"/>
          </p:cNvSpPr>
          <p:nvPr>
            <p:ph sz="quarter" idx="11"/>
          </p:nvPr>
        </p:nvSpPr>
        <p:spPr>
          <a:xfrm>
            <a:off x="373972" y="3924836"/>
            <a:ext cx="8453438" cy="457200"/>
          </a:xfrm>
        </p:spPr>
        <p:txBody>
          <a:bodyPr/>
          <a:lstStyle/>
          <a:p>
            <a:r>
              <a:rPr lang="en-US" dirty="0" smtClean="0"/>
              <a:t>International Audio Laboratories Erlangen</a:t>
            </a:r>
            <a:endParaRPr lang="en-US" dirty="0"/>
          </a:p>
        </p:txBody>
      </p:sp>
      <p:sp>
        <p:nvSpPr>
          <p:cNvPr id="7" name="AutoShape 4" descr="Image result for Springer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Image result for Springer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Picture 8" descr="Spring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5789121"/>
            <a:ext cx="2273300" cy="84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175499" y="5770985"/>
            <a:ext cx="1725413" cy="859257"/>
          </a:xfrm>
          <a:prstGeom prst="rect">
            <a:avLst/>
          </a:prstGeom>
        </p:spPr>
      </p:pic>
      <p:sp>
        <p:nvSpPr>
          <p:cNvPr id="13" name="Content Placeholder 3"/>
          <p:cNvSpPr>
            <a:spLocks noGrp="1"/>
          </p:cNvSpPr>
          <p:nvPr>
            <p:ph sz="quarter" idx="11"/>
          </p:nvPr>
        </p:nvSpPr>
        <p:spPr>
          <a:xfrm>
            <a:off x="366712" y="4539884"/>
            <a:ext cx="8453438" cy="457200"/>
          </a:xfrm>
        </p:spPr>
        <p:txBody>
          <a:bodyPr/>
          <a:lstStyle/>
          <a:p>
            <a:r>
              <a:rPr lang="en-US" sz="2000" dirty="0" smtClean="0">
                <a:latin typeface="Arial" panose="020B0604020202020204" pitchFamily="34" charset="0"/>
                <a:cs typeface="Arial" panose="020B0604020202020204" pitchFamily="34" charset="0"/>
              </a:rPr>
              <a:t>www.music-processing.de</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30" y="2695341"/>
            <a:ext cx="8177530" cy="3102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3.3</a:t>
            </a:r>
            <a:endParaRPr lang="de-DE" dirty="0"/>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59" y="1468832"/>
            <a:ext cx="5709921" cy="120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
          <p:cNvSpPr>
            <a:spLocks noChangeArrowheads="1"/>
          </p:cNvSpPr>
          <p:nvPr/>
        </p:nvSpPr>
        <p:spPr bwMode="auto">
          <a:xfrm rot="-5400000">
            <a:off x="395515" y="3942082"/>
            <a:ext cx="17938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err="1"/>
              <a:t>Frequency</a:t>
            </a:r>
            <a:r>
              <a:rPr lang="de-DE" altLang="de-DE" sz="1200" dirty="0"/>
              <a:t> (</a:t>
            </a:r>
            <a:r>
              <a:rPr lang="de-DE" altLang="de-DE" sz="1200" dirty="0" err="1"/>
              <a:t>pitch</a:t>
            </a:r>
            <a:r>
              <a:rPr lang="de-DE" altLang="de-DE" sz="1200" dirty="0"/>
              <a:t>)</a:t>
            </a:r>
            <a:endParaRPr lang="en-US" altLang="de-DE" sz="1200" i="1" dirty="0"/>
          </a:p>
        </p:txBody>
      </p:sp>
      <p:sp>
        <p:nvSpPr>
          <p:cNvPr id="16" name="Rectangle 8"/>
          <p:cNvSpPr>
            <a:spLocks noChangeArrowheads="1"/>
          </p:cNvSpPr>
          <p:nvPr/>
        </p:nvSpPr>
        <p:spPr bwMode="auto">
          <a:xfrm>
            <a:off x="3230880" y="5673798"/>
            <a:ext cx="2071688" cy="285750"/>
          </a:xfrm>
          <a:prstGeom prst="rect">
            <a:avLst/>
          </a:prstGeom>
          <a:noFill/>
          <a:ln w="25400" algn="ctr">
            <a:solidFill>
              <a:schemeClr val="bg1"/>
            </a:solidFill>
            <a:round/>
            <a:headEnd/>
            <a:tailEnd type="stealth" w="lg" len="lg"/>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a:t>Time (</a:t>
            </a:r>
            <a:r>
              <a:rPr lang="de-DE" altLang="de-DE" sz="1200" dirty="0" err="1"/>
              <a:t>seconds</a:t>
            </a:r>
            <a:r>
              <a:rPr lang="de-DE" altLang="de-DE" sz="1200" dirty="0"/>
              <a:t>)</a:t>
            </a:r>
            <a:endParaRPr lang="en-US" altLang="de-DE" sz="1200" i="1" dirty="0"/>
          </a:p>
        </p:txBody>
      </p:sp>
    </p:spTree>
    <p:extLst>
      <p:ext uri="{BB962C8B-B14F-4D97-AF65-F5344CB8AC3E}">
        <p14:creationId xmlns:p14="http://schemas.microsoft.com/office/powerpoint/2010/main" val="28503428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30" y="3129821"/>
            <a:ext cx="8177530" cy="2076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3.3</a:t>
            </a:r>
            <a:endParaRPr lang="de-DE" dirty="0"/>
          </a:p>
        </p:txBody>
      </p:sp>
      <p:pic>
        <p:nvPicPr>
          <p:cNvPr id="4608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959" y="1468832"/>
            <a:ext cx="5709921" cy="120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7"/>
          <p:cNvSpPr>
            <a:spLocks noChangeArrowheads="1"/>
          </p:cNvSpPr>
          <p:nvPr/>
        </p:nvSpPr>
        <p:spPr bwMode="auto">
          <a:xfrm rot="-5400000">
            <a:off x="395515" y="3942082"/>
            <a:ext cx="17938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t>Chroma</a:t>
            </a:r>
            <a:endParaRPr lang="en-US" altLang="de-DE" sz="1200" i="1" dirty="0"/>
          </a:p>
        </p:txBody>
      </p:sp>
      <p:sp>
        <p:nvSpPr>
          <p:cNvPr id="16" name="Rectangle 8"/>
          <p:cNvSpPr>
            <a:spLocks noChangeArrowheads="1"/>
          </p:cNvSpPr>
          <p:nvPr/>
        </p:nvSpPr>
        <p:spPr bwMode="auto">
          <a:xfrm>
            <a:off x="3230880" y="5175030"/>
            <a:ext cx="2071688" cy="285750"/>
          </a:xfrm>
          <a:prstGeom prst="rect">
            <a:avLst/>
          </a:prstGeom>
          <a:noFill/>
          <a:ln w="25400" algn="ctr">
            <a:solidFill>
              <a:schemeClr val="bg1"/>
            </a:solidFill>
            <a:round/>
            <a:headEnd/>
            <a:tailEnd type="stealth" w="lg" len="lg"/>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a:t>Time (</a:t>
            </a:r>
            <a:r>
              <a:rPr lang="de-DE" altLang="de-DE" sz="1200" dirty="0" err="1"/>
              <a:t>seconds</a:t>
            </a:r>
            <a:r>
              <a:rPr lang="de-DE" altLang="de-DE" sz="1200" dirty="0"/>
              <a:t>)</a:t>
            </a:r>
            <a:endParaRPr lang="en-US" altLang="de-DE" sz="1200" i="1" dirty="0"/>
          </a:p>
        </p:txBody>
      </p:sp>
    </p:spTree>
    <p:extLst>
      <p:ext uri="{BB962C8B-B14F-4D97-AF65-F5344CB8AC3E}">
        <p14:creationId xmlns:p14="http://schemas.microsoft.com/office/powerpoint/2010/main" val="35373864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Table 3.1</a:t>
            </a:r>
            <a:endParaRPr lang="de-DE"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4085" y="1556801"/>
            <a:ext cx="6489755" cy="43159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6926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3.4</a:t>
            </a:r>
            <a:endParaRPr lang="de-DE" dirty="0"/>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440" y="1465543"/>
            <a:ext cx="8703310" cy="41475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9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3.5</a:t>
            </a:r>
            <a:endParaRPr lang="de-DE" dirty="0"/>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420" y="914399"/>
            <a:ext cx="7023500" cy="5175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9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3.6</a:t>
            </a:r>
            <a:endParaRPr lang="de-DE" dirty="0"/>
          </a:p>
        </p:txBody>
      </p:sp>
      <p:pic>
        <p:nvPicPr>
          <p:cNvPr id="522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6660" y="637833"/>
            <a:ext cx="4903580" cy="549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9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3.7</a:t>
            </a:r>
            <a:endParaRPr lang="de-DE" dirty="0"/>
          </a:p>
        </p:txBody>
      </p:sp>
      <p:pic>
        <p:nvPicPr>
          <p:cNvPr id="532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26" y="1579418"/>
            <a:ext cx="8940052" cy="3974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9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3.8</a:t>
            </a:r>
            <a:endParaRPr lang="de-DE" dirty="0"/>
          </a:p>
        </p:txBody>
      </p:sp>
      <p:pic>
        <p:nvPicPr>
          <p:cNvPr id="542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6804" y="934720"/>
            <a:ext cx="6364316" cy="51790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198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9" name="Picture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7" y="3309300"/>
            <a:ext cx="9065227" cy="2274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3.9</a:t>
            </a:r>
            <a:endParaRPr lang="de-DE" dirty="0"/>
          </a:p>
        </p:txBody>
      </p:sp>
      <p:pic>
        <p:nvPicPr>
          <p:cNvPr id="5531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412" y="1759157"/>
            <a:ext cx="5853731" cy="112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1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65" y="2853976"/>
            <a:ext cx="5614624" cy="487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8"/>
          <p:cNvSpPr>
            <a:spLocks noChangeArrowheads="1"/>
          </p:cNvSpPr>
          <p:nvPr/>
        </p:nvSpPr>
        <p:spPr bwMode="auto">
          <a:xfrm>
            <a:off x="3426706" y="5497203"/>
            <a:ext cx="2071688" cy="285750"/>
          </a:xfrm>
          <a:prstGeom prst="rect">
            <a:avLst/>
          </a:prstGeom>
          <a:noFill/>
          <a:ln w="25400" algn="ctr">
            <a:solidFill>
              <a:schemeClr val="bg1"/>
            </a:solidFill>
            <a:round/>
            <a:headEnd/>
            <a:tailEnd type="stealth" w="lg" len="lg"/>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a:t>Time (</a:t>
            </a:r>
            <a:r>
              <a:rPr lang="de-DE" altLang="de-DE" sz="1200" dirty="0" err="1"/>
              <a:t>seconds</a:t>
            </a:r>
            <a:r>
              <a:rPr lang="de-DE" altLang="de-DE" sz="1200" dirty="0"/>
              <a:t>)</a:t>
            </a:r>
            <a:endParaRPr lang="en-US" altLang="de-DE" sz="1200" i="1" dirty="0"/>
          </a:p>
        </p:txBody>
      </p:sp>
    </p:spTree>
    <p:extLst>
      <p:ext uri="{BB962C8B-B14F-4D97-AF65-F5344CB8AC3E}">
        <p14:creationId xmlns:p14="http://schemas.microsoft.com/office/powerpoint/2010/main" val="12325411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17" y="3309300"/>
            <a:ext cx="9065227" cy="2274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3.9</a:t>
            </a:r>
            <a:endParaRPr lang="de-DE" dirty="0"/>
          </a:p>
        </p:txBody>
      </p:sp>
      <p:pic>
        <p:nvPicPr>
          <p:cNvPr id="55317"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412" y="1759157"/>
            <a:ext cx="5853731" cy="11246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318" name="Picture 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8965" y="2853976"/>
            <a:ext cx="5614624" cy="487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8"/>
          <p:cNvSpPr>
            <a:spLocks noChangeArrowheads="1"/>
          </p:cNvSpPr>
          <p:nvPr/>
        </p:nvSpPr>
        <p:spPr bwMode="auto">
          <a:xfrm>
            <a:off x="3426706" y="5497203"/>
            <a:ext cx="2071688" cy="285750"/>
          </a:xfrm>
          <a:prstGeom prst="rect">
            <a:avLst/>
          </a:prstGeom>
          <a:noFill/>
          <a:ln w="25400" algn="ctr">
            <a:solidFill>
              <a:schemeClr val="bg1"/>
            </a:solidFill>
            <a:round/>
            <a:headEnd/>
            <a:tailEnd type="stealth" w="lg" len="lg"/>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a:t>Time (</a:t>
            </a:r>
            <a:r>
              <a:rPr lang="de-DE" altLang="de-DE" sz="1200" dirty="0" err="1"/>
              <a:t>seconds</a:t>
            </a:r>
            <a:r>
              <a:rPr lang="de-DE" altLang="de-DE" sz="1200" dirty="0"/>
              <a:t>)</a:t>
            </a:r>
            <a:endParaRPr lang="en-US" altLang="de-DE" sz="1200" i="1" dirty="0"/>
          </a:p>
        </p:txBody>
      </p:sp>
    </p:spTree>
    <p:extLst>
      <p:ext uri="{BB962C8B-B14F-4D97-AF65-F5344CB8AC3E}">
        <p14:creationId xmlns:p14="http://schemas.microsoft.com/office/powerpoint/2010/main" val="3916806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Book: </a:t>
            </a:r>
            <a:r>
              <a:rPr lang="de-DE" dirty="0" err="1" smtClean="0"/>
              <a:t>Fundamentals</a:t>
            </a:r>
            <a:r>
              <a:rPr lang="de-DE" dirty="0" smtClean="0"/>
              <a:t> </a:t>
            </a:r>
            <a:r>
              <a:rPr lang="de-DE" dirty="0" err="1"/>
              <a:t>of</a:t>
            </a:r>
            <a:r>
              <a:rPr lang="de-DE" dirty="0"/>
              <a:t> Music Processing</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52" y="1347107"/>
            <a:ext cx="1747461" cy="2329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14061" y="1372383"/>
            <a:ext cx="5226367" cy="1938992"/>
          </a:xfrm>
          <a:prstGeom prst="rect">
            <a:avLst/>
          </a:prstGeom>
          <a:noFill/>
        </p:spPr>
        <p:txBody>
          <a:bodyPr wrap="none" rtlCol="0">
            <a:spAutoFit/>
          </a:bodyPr>
          <a:lstStyle/>
          <a:p>
            <a:r>
              <a:rPr lang="en-US" sz="2000" dirty="0" err="1"/>
              <a:t>Meinard</a:t>
            </a:r>
            <a:r>
              <a:rPr lang="en-US" sz="2000" dirty="0"/>
              <a:t> </a:t>
            </a:r>
            <a:r>
              <a:rPr lang="en-US" sz="2000" dirty="0" smtClean="0"/>
              <a:t>Müller</a:t>
            </a:r>
            <a:endParaRPr lang="en-US" sz="2000" dirty="0"/>
          </a:p>
          <a:p>
            <a:r>
              <a:rPr lang="en-US" sz="2000" dirty="0"/>
              <a:t>Fundamentals of Music Processing</a:t>
            </a:r>
          </a:p>
          <a:p>
            <a:r>
              <a:rPr lang="en-US" sz="2000" dirty="0"/>
              <a:t>Audio, Analysis, Algorithms, </a:t>
            </a:r>
            <a:r>
              <a:rPr lang="en-US" sz="2000" dirty="0" smtClean="0"/>
              <a:t>Applications</a:t>
            </a:r>
            <a:endParaRPr lang="en-US" sz="2000" dirty="0"/>
          </a:p>
          <a:p>
            <a:r>
              <a:rPr lang="en-US" sz="2000" dirty="0"/>
              <a:t>483 p., 249 illus., 30 illus. in </a:t>
            </a:r>
            <a:r>
              <a:rPr lang="en-US" sz="2000" dirty="0" smtClean="0"/>
              <a:t>color, hardcover</a:t>
            </a:r>
            <a:endParaRPr lang="en-US" sz="2000" dirty="0"/>
          </a:p>
          <a:p>
            <a:r>
              <a:rPr lang="en-US" sz="2000" dirty="0"/>
              <a:t>ISBN: 978-3-319-21944-8</a:t>
            </a:r>
          </a:p>
          <a:p>
            <a:r>
              <a:rPr lang="en-US" sz="2000" dirty="0"/>
              <a:t>Springer, 2015</a:t>
            </a:r>
            <a:endParaRPr lang="de-DE" sz="2000" dirty="0"/>
          </a:p>
        </p:txBody>
      </p:sp>
      <p:sp>
        <p:nvSpPr>
          <p:cNvPr id="13" name="TextBox 12"/>
          <p:cNvSpPr txBox="1"/>
          <p:nvPr/>
        </p:nvSpPr>
        <p:spPr>
          <a:xfrm>
            <a:off x="3614061" y="3599577"/>
            <a:ext cx="3150478" cy="707886"/>
          </a:xfrm>
          <a:prstGeom prst="rect">
            <a:avLst/>
          </a:prstGeom>
          <a:noFill/>
        </p:spPr>
        <p:txBody>
          <a:bodyPr wrap="none" rtlCol="0">
            <a:spAutoFit/>
          </a:bodyPr>
          <a:lstStyle/>
          <a:p>
            <a:r>
              <a:rPr lang="de-DE" sz="2000" dirty="0" err="1" smtClean="0"/>
              <a:t>Accompanying</a:t>
            </a:r>
            <a:r>
              <a:rPr lang="de-DE" sz="2000" dirty="0" smtClean="0"/>
              <a:t> </a:t>
            </a:r>
            <a:r>
              <a:rPr lang="de-DE" sz="2000" dirty="0" err="1" smtClean="0"/>
              <a:t>website</a:t>
            </a:r>
            <a:r>
              <a:rPr lang="de-DE" sz="2000" dirty="0" smtClean="0"/>
              <a:t>: </a:t>
            </a:r>
          </a:p>
          <a:p>
            <a:r>
              <a:rPr lang="de-DE" sz="2000" dirty="0" smtClean="0"/>
              <a:t>www.music-processing.de</a:t>
            </a:r>
            <a:endParaRPr lang="de-DE" sz="2000" dirty="0"/>
          </a:p>
        </p:txBody>
      </p:sp>
      <p:pic>
        <p:nvPicPr>
          <p:cNvPr id="1026" name="Picture 2" descr="Z:\Private\Publications\Mueller_Book_FundamentalsMusicProcessing\Springer\Buchdruck_Cover_Endorsement\CoverFront_978331921944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552" y="1347106"/>
            <a:ext cx="2835048" cy="4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7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3.10</a:t>
            </a:r>
            <a:endParaRPr lang="de-DE" dirty="0"/>
          </a:p>
        </p:txBody>
      </p:sp>
      <p:pic>
        <p:nvPicPr>
          <p:cNvPr id="563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057" y="1848379"/>
            <a:ext cx="7866743" cy="3671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811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3.11</a:t>
            </a:r>
            <a:endParaRPr lang="de-DE" dirty="0"/>
          </a:p>
        </p:txBody>
      </p:sp>
      <p:pic>
        <p:nvPicPr>
          <p:cNvPr id="573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01242"/>
            <a:ext cx="6803472" cy="5123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3.11</a:t>
            </a:r>
            <a:endParaRPr lang="de-DE" dirty="0"/>
          </a:p>
        </p:txBody>
      </p:sp>
      <p:pic>
        <p:nvPicPr>
          <p:cNvPr id="583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0801" y="1158195"/>
            <a:ext cx="7286170" cy="480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44347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3.12</a:t>
            </a:r>
            <a:endParaRPr lang="de-DE" dirty="0"/>
          </a:p>
        </p:txBody>
      </p:sp>
      <p:pic>
        <p:nvPicPr>
          <p:cNvPr id="5939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2459" y="2640238"/>
            <a:ext cx="5359505" cy="1930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39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657" y="2235203"/>
            <a:ext cx="2303236" cy="3031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3.13</a:t>
            </a:r>
            <a:endParaRPr lang="de-DE" dirty="0"/>
          </a:p>
        </p:txBody>
      </p:sp>
      <p:pic>
        <p:nvPicPr>
          <p:cNvPr id="6042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5514" y="1973939"/>
            <a:ext cx="2621614" cy="3612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6183" y="1973939"/>
            <a:ext cx="2634356" cy="3599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361" y="1973939"/>
            <a:ext cx="2663025" cy="3599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3.14</a:t>
            </a:r>
            <a:endParaRPr lang="de-DE" dirty="0"/>
          </a:p>
        </p:txBody>
      </p:sp>
      <p:pic>
        <p:nvPicPr>
          <p:cNvPr id="614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2342" y="870933"/>
            <a:ext cx="6898368" cy="5196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3.15</a:t>
            </a:r>
            <a:endParaRPr lang="de-DE" dirty="0"/>
          </a:p>
        </p:txBody>
      </p:sp>
      <p:pic>
        <p:nvPicPr>
          <p:cNvPr id="624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781791"/>
            <a:ext cx="7678057" cy="423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Table 3.2</a:t>
            </a:r>
            <a:endParaRPr lang="de-DE" dirty="0"/>
          </a:p>
        </p:txBody>
      </p:sp>
      <p:pic>
        <p:nvPicPr>
          <p:cNvPr id="634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14" y="1552848"/>
            <a:ext cx="7337177" cy="44415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7467705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3.16</a:t>
            </a:r>
            <a:endParaRPr lang="de-DE" dirty="0"/>
          </a:p>
        </p:txBody>
      </p:sp>
      <p:pic>
        <p:nvPicPr>
          <p:cNvPr id="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7670" y="2235200"/>
            <a:ext cx="2641359" cy="258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01377" y="2772218"/>
            <a:ext cx="2143274" cy="1728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7598" y="2235200"/>
            <a:ext cx="2641359" cy="2588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3.17</a:t>
            </a:r>
            <a:endParaRPr lang="de-DE" dirty="0"/>
          </a:p>
        </p:txBody>
      </p:sp>
      <p:pic>
        <p:nvPicPr>
          <p:cNvPr id="655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43" y="1436853"/>
            <a:ext cx="8154761" cy="44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Chapter 3: </a:t>
            </a:r>
            <a:r>
              <a:rPr lang="de-DE" dirty="0"/>
              <a:t>Music </a:t>
            </a:r>
            <a:r>
              <a:rPr lang="de-DE" dirty="0" err="1"/>
              <a:t>Synchronization</a:t>
            </a:r>
            <a:endParaRPr lang="de-DE" dirty="0"/>
          </a:p>
        </p:txBody>
      </p:sp>
      <p:sp>
        <p:nvSpPr>
          <p:cNvPr id="14" name="TextBox 13"/>
          <p:cNvSpPr txBox="1"/>
          <p:nvPr/>
        </p:nvSpPr>
        <p:spPr>
          <a:xfrm>
            <a:off x="561297" y="1087840"/>
            <a:ext cx="3750194" cy="1323439"/>
          </a:xfrm>
          <a:prstGeom prst="rect">
            <a:avLst/>
          </a:prstGeom>
          <a:noFill/>
        </p:spPr>
        <p:txBody>
          <a:bodyPr wrap="none" rtlCol="0">
            <a:spAutoFit/>
          </a:bodyPr>
          <a:lstStyle/>
          <a:p>
            <a:r>
              <a:rPr lang="de-DE" sz="2000" dirty="0"/>
              <a:t>3</a:t>
            </a:r>
            <a:r>
              <a:rPr lang="de-DE" sz="2000" dirty="0" smtClean="0"/>
              <a:t>.1	</a:t>
            </a:r>
            <a:r>
              <a:rPr lang="en-US" sz="2000" dirty="0"/>
              <a:t>Audio Features</a:t>
            </a:r>
          </a:p>
          <a:p>
            <a:r>
              <a:rPr lang="en-US" sz="2000" dirty="0" smtClean="0"/>
              <a:t>3.2 	Dynamic </a:t>
            </a:r>
            <a:r>
              <a:rPr lang="en-US" sz="2000" dirty="0"/>
              <a:t>Time Warping</a:t>
            </a:r>
          </a:p>
          <a:p>
            <a:r>
              <a:rPr lang="en-US" sz="2000" dirty="0" smtClean="0"/>
              <a:t>3.3	Applications</a:t>
            </a:r>
            <a:endParaRPr lang="en-US" sz="2000" dirty="0"/>
          </a:p>
          <a:p>
            <a:r>
              <a:rPr lang="en-US" sz="2000" dirty="0" smtClean="0"/>
              <a:t>3.4	Further </a:t>
            </a:r>
            <a:r>
              <a:rPr lang="en-US" sz="2000" dirty="0"/>
              <a:t>Notes</a:t>
            </a:r>
          </a:p>
        </p:txBody>
      </p:sp>
      <p:pic>
        <p:nvPicPr>
          <p:cNvPr id="7" name="Picture 2" descr="MusicSync_Teas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24685" y="1061606"/>
            <a:ext cx="1516461" cy="134967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61297" y="2984492"/>
            <a:ext cx="8176302" cy="3139321"/>
          </a:xfrm>
          <a:prstGeom prst="rect">
            <a:avLst/>
          </a:prstGeom>
        </p:spPr>
        <p:txBody>
          <a:bodyPr wrap="square">
            <a:spAutoFit/>
          </a:bodyPr>
          <a:lstStyle/>
          <a:p>
            <a:pPr algn="just"/>
            <a:r>
              <a:rPr lang="en-US" dirty="0"/>
              <a:t>As a first music processing task, we study in Chapter 3 the problem of music synchronization. The objective is to temporally align compatible representations of the same piece of music. Considering this scenario, we explain the need for musically informed audio features. In particular, we introduce the concept of </a:t>
            </a:r>
            <a:r>
              <a:rPr lang="en-US" dirty="0" err="1"/>
              <a:t>chroma</a:t>
            </a:r>
            <a:r>
              <a:rPr lang="en-US" dirty="0"/>
              <a:t>-based music features, which capture properties that are related to harmony and melody. Furthermore, we study an alignment technique known as dynamic time warping (DTW), a concept that is applicable for the analysis of general time series. For its efficient computation, we discuss an algorithm based on dynamic programming—a widely used method for solving a complex problem by breaking it down into a collection of simpler </a:t>
            </a:r>
            <a:r>
              <a:rPr lang="en-US" dirty="0" err="1"/>
              <a:t>subproblems</a:t>
            </a:r>
            <a:r>
              <a:rPr lang="en-US" dirty="0"/>
              <a:t>.</a:t>
            </a:r>
            <a:endParaRPr lang="de-DE" dirty="0"/>
          </a:p>
        </p:txBody>
      </p:sp>
    </p:spTree>
    <p:extLst>
      <p:ext uri="{BB962C8B-B14F-4D97-AF65-F5344CB8AC3E}">
        <p14:creationId xmlns:p14="http://schemas.microsoft.com/office/powerpoint/2010/main" val="87192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3.18</a:t>
            </a:r>
            <a:endParaRPr lang="de-DE" dirty="0"/>
          </a:p>
        </p:txBody>
      </p:sp>
      <p:pic>
        <p:nvPicPr>
          <p:cNvPr id="717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57031" y="1977798"/>
            <a:ext cx="2859969" cy="2859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62" y="2015898"/>
            <a:ext cx="2803970" cy="281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7230" y="1993899"/>
            <a:ext cx="2859969" cy="2859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341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3.2 </a:t>
            </a:r>
            <a:r>
              <a:rPr lang="de-DE" dirty="0"/>
              <a:t>Dynamic Time </a:t>
            </a:r>
            <a:r>
              <a:rPr lang="de-DE" dirty="0" err="1"/>
              <a:t>Warping</a:t>
            </a:r>
            <a:endParaRPr lang="de-DE" dirty="0"/>
          </a:p>
        </p:txBody>
      </p:sp>
      <p:sp>
        <p:nvSpPr>
          <p:cNvPr id="3" name="Text Placeholder 2"/>
          <p:cNvSpPr>
            <a:spLocks noGrp="1"/>
          </p:cNvSpPr>
          <p:nvPr>
            <p:ph type="body" sz="quarter" idx="10"/>
          </p:nvPr>
        </p:nvSpPr>
        <p:spPr/>
        <p:txBody>
          <a:bodyPr/>
          <a:lstStyle/>
          <a:p>
            <a:r>
              <a:rPr lang="de-DE" dirty="0" smtClean="0"/>
              <a:t>Fig. 3.19</a:t>
            </a:r>
            <a:endParaRPr lang="de-DE" dirty="0"/>
          </a:p>
        </p:txBody>
      </p:sp>
      <p:pic>
        <p:nvPicPr>
          <p:cNvPr id="33"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4631" y="2094463"/>
            <a:ext cx="2622678" cy="2602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4489" y="2094463"/>
            <a:ext cx="2612617" cy="2602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31465" y="2094463"/>
            <a:ext cx="2622678" cy="2622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50271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3.3 </a:t>
            </a:r>
            <a:r>
              <a:rPr lang="de-DE" dirty="0" err="1"/>
              <a:t>Applications</a:t>
            </a:r>
            <a:endParaRPr lang="de-DE" dirty="0"/>
          </a:p>
        </p:txBody>
      </p:sp>
      <p:sp>
        <p:nvSpPr>
          <p:cNvPr id="3" name="Text Placeholder 2"/>
          <p:cNvSpPr>
            <a:spLocks noGrp="1"/>
          </p:cNvSpPr>
          <p:nvPr>
            <p:ph type="body" sz="quarter" idx="10"/>
          </p:nvPr>
        </p:nvSpPr>
        <p:spPr/>
        <p:txBody>
          <a:bodyPr/>
          <a:lstStyle/>
          <a:p>
            <a:r>
              <a:rPr lang="de-DE" dirty="0" smtClean="0"/>
              <a:t>Fig. 3.20</a:t>
            </a:r>
            <a:endParaRPr lang="de-DE" dirty="0"/>
          </a:p>
        </p:txBody>
      </p:sp>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71" y="1436450"/>
            <a:ext cx="8359775" cy="46568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8117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3.3 </a:t>
            </a:r>
            <a:r>
              <a:rPr lang="de-DE" dirty="0" err="1"/>
              <a:t>Applications</a:t>
            </a:r>
            <a:endParaRPr lang="de-DE" dirty="0"/>
          </a:p>
        </p:txBody>
      </p:sp>
      <p:sp>
        <p:nvSpPr>
          <p:cNvPr id="3" name="Text Placeholder 2"/>
          <p:cNvSpPr>
            <a:spLocks noGrp="1"/>
          </p:cNvSpPr>
          <p:nvPr>
            <p:ph type="body" sz="quarter" idx="10"/>
          </p:nvPr>
        </p:nvSpPr>
        <p:spPr/>
        <p:txBody>
          <a:bodyPr/>
          <a:lstStyle/>
          <a:p>
            <a:r>
              <a:rPr lang="de-DE" dirty="0" smtClean="0"/>
              <a:t>Fig. 3.21</a:t>
            </a:r>
            <a:endParaRPr lang="de-DE"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6607" y="1231724"/>
            <a:ext cx="6715125" cy="4886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83657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3.3 </a:t>
            </a:r>
            <a:r>
              <a:rPr lang="de-DE" dirty="0" err="1"/>
              <a:t>Applications</a:t>
            </a:r>
            <a:endParaRPr lang="de-DE" dirty="0"/>
          </a:p>
        </p:txBody>
      </p:sp>
      <p:sp>
        <p:nvSpPr>
          <p:cNvPr id="3" name="Text Placeholder 2"/>
          <p:cNvSpPr>
            <a:spLocks noGrp="1"/>
          </p:cNvSpPr>
          <p:nvPr>
            <p:ph type="body" sz="quarter" idx="10"/>
          </p:nvPr>
        </p:nvSpPr>
        <p:spPr/>
        <p:txBody>
          <a:bodyPr/>
          <a:lstStyle/>
          <a:p>
            <a:r>
              <a:rPr lang="de-DE" dirty="0" smtClean="0"/>
              <a:t>Fig. 3.22</a:t>
            </a:r>
            <a:endParaRPr lang="de-DE" dirty="0"/>
          </a:p>
        </p:txBody>
      </p:sp>
      <p:pic>
        <p:nvPicPr>
          <p:cNvPr id="696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62512" y="849515"/>
            <a:ext cx="4005943" cy="29688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0206" y="3914755"/>
            <a:ext cx="2922588" cy="2170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963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5812" y="3914755"/>
            <a:ext cx="2922588" cy="2170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83657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3.3 </a:t>
            </a:r>
            <a:r>
              <a:rPr lang="de-DE" dirty="0" err="1"/>
              <a:t>Applications</a:t>
            </a:r>
            <a:endParaRPr lang="de-DE" dirty="0"/>
          </a:p>
        </p:txBody>
      </p:sp>
      <p:sp>
        <p:nvSpPr>
          <p:cNvPr id="3" name="Text Placeholder 2"/>
          <p:cNvSpPr>
            <a:spLocks noGrp="1"/>
          </p:cNvSpPr>
          <p:nvPr>
            <p:ph type="body" sz="quarter" idx="10"/>
          </p:nvPr>
        </p:nvSpPr>
        <p:spPr/>
        <p:txBody>
          <a:bodyPr/>
          <a:lstStyle/>
          <a:p>
            <a:r>
              <a:rPr lang="de-DE" dirty="0" smtClean="0"/>
              <a:t>Fig. 3.23</a:t>
            </a:r>
            <a:endParaRPr lang="de-DE" dirty="0"/>
          </a:p>
        </p:txBody>
      </p:sp>
      <p:pic>
        <p:nvPicPr>
          <p:cNvPr id="7066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6517" y="2090593"/>
            <a:ext cx="4485315" cy="359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066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92" y="2098645"/>
            <a:ext cx="4392710" cy="35914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8365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3.3 </a:t>
            </a:r>
            <a:r>
              <a:rPr lang="de-DE" dirty="0" err="1"/>
              <a:t>Applications</a:t>
            </a:r>
            <a:endParaRPr lang="de-DE" dirty="0"/>
          </a:p>
        </p:txBody>
      </p:sp>
      <p:sp>
        <p:nvSpPr>
          <p:cNvPr id="3" name="Text Placeholder 2"/>
          <p:cNvSpPr>
            <a:spLocks noGrp="1"/>
          </p:cNvSpPr>
          <p:nvPr>
            <p:ph type="body" sz="quarter" idx="10"/>
          </p:nvPr>
        </p:nvSpPr>
        <p:spPr/>
        <p:txBody>
          <a:bodyPr/>
          <a:lstStyle/>
          <a:p>
            <a:r>
              <a:rPr lang="de-DE" dirty="0" smtClean="0"/>
              <a:t>Fig. 3.24</a:t>
            </a:r>
            <a:endParaRPr lang="de-DE" dirty="0"/>
          </a:p>
        </p:txBody>
      </p:sp>
      <p:pic>
        <p:nvPicPr>
          <p:cNvPr id="7168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286" y="2046513"/>
            <a:ext cx="8650514" cy="377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4483657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3.4 </a:t>
            </a:r>
            <a:r>
              <a:rPr lang="de-DE" dirty="0"/>
              <a:t>Further Notes</a:t>
            </a:r>
          </a:p>
        </p:txBody>
      </p:sp>
      <p:sp>
        <p:nvSpPr>
          <p:cNvPr id="3" name="Text Placeholder 2"/>
          <p:cNvSpPr>
            <a:spLocks noGrp="1"/>
          </p:cNvSpPr>
          <p:nvPr>
            <p:ph type="body" sz="quarter" idx="10"/>
          </p:nvPr>
        </p:nvSpPr>
        <p:spPr/>
        <p:txBody>
          <a:bodyPr/>
          <a:lstStyle/>
          <a:p>
            <a:r>
              <a:rPr lang="de-DE" dirty="0" smtClean="0"/>
              <a:t>Fig. 3.25</a:t>
            </a:r>
            <a:endParaRPr lang="de-DE" dirty="0"/>
          </a:p>
        </p:txBody>
      </p:sp>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262" y="1915886"/>
            <a:ext cx="8164712" cy="34977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28117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3.4 </a:t>
            </a:r>
            <a:r>
              <a:rPr lang="de-DE" dirty="0"/>
              <a:t>Further Notes</a:t>
            </a:r>
          </a:p>
        </p:txBody>
      </p:sp>
      <p:sp>
        <p:nvSpPr>
          <p:cNvPr id="3" name="Text Placeholder 2"/>
          <p:cNvSpPr>
            <a:spLocks noGrp="1"/>
          </p:cNvSpPr>
          <p:nvPr>
            <p:ph type="body" sz="quarter" idx="10"/>
          </p:nvPr>
        </p:nvSpPr>
        <p:spPr/>
        <p:txBody>
          <a:bodyPr/>
          <a:lstStyle/>
          <a:p>
            <a:r>
              <a:rPr lang="de-DE" dirty="0" smtClean="0"/>
              <a:t>Fig. 3.26</a:t>
            </a:r>
            <a:endParaRPr lang="de-DE" dirty="0"/>
          </a:p>
        </p:txBody>
      </p:sp>
      <p:pic>
        <p:nvPicPr>
          <p:cNvPr id="737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7143" y="2374581"/>
            <a:ext cx="4166891" cy="2457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37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494" y="2243956"/>
            <a:ext cx="4221422" cy="2178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7126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 </a:t>
            </a:r>
            <a:r>
              <a:rPr lang="de-DE" dirty="0"/>
              <a:t>Music </a:t>
            </a:r>
            <a:r>
              <a:rPr lang="de-DE" dirty="0" err="1"/>
              <a:t>Synchronization</a:t>
            </a:r>
            <a:endParaRPr lang="de-DE" dirty="0"/>
          </a:p>
        </p:txBody>
      </p:sp>
      <p:sp>
        <p:nvSpPr>
          <p:cNvPr id="3" name="Text Placeholder 2"/>
          <p:cNvSpPr>
            <a:spLocks noGrp="1"/>
          </p:cNvSpPr>
          <p:nvPr>
            <p:ph type="body" sz="quarter" idx="10"/>
          </p:nvPr>
        </p:nvSpPr>
        <p:spPr/>
        <p:txBody>
          <a:bodyPr/>
          <a:lstStyle/>
          <a:p>
            <a:r>
              <a:rPr lang="de-DE" dirty="0" smtClean="0"/>
              <a:t>Teaser</a:t>
            </a:r>
            <a:endParaRPr lang="de-DE" dirty="0"/>
          </a:p>
        </p:txBody>
      </p:sp>
      <p:pic>
        <p:nvPicPr>
          <p:cNvPr id="430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0787" y="1016000"/>
            <a:ext cx="5401098" cy="4815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8680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 </a:t>
            </a:r>
            <a:r>
              <a:rPr lang="de-DE" dirty="0"/>
              <a:t>Music </a:t>
            </a:r>
            <a:r>
              <a:rPr lang="de-DE" dirty="0" err="1"/>
              <a:t>Synchronization</a:t>
            </a:r>
            <a:endParaRPr lang="de-DE" dirty="0"/>
          </a:p>
        </p:txBody>
      </p:sp>
      <p:sp>
        <p:nvSpPr>
          <p:cNvPr id="3" name="Text Placeholder 2"/>
          <p:cNvSpPr>
            <a:spLocks noGrp="1"/>
          </p:cNvSpPr>
          <p:nvPr>
            <p:ph type="body" sz="quarter" idx="10"/>
          </p:nvPr>
        </p:nvSpPr>
        <p:spPr/>
        <p:txBody>
          <a:bodyPr/>
          <a:lstStyle/>
          <a:p>
            <a:r>
              <a:rPr lang="de-DE" dirty="0" smtClean="0"/>
              <a:t>Fig. </a:t>
            </a:r>
            <a:r>
              <a:rPr lang="de-DE" dirty="0"/>
              <a:t>3</a:t>
            </a:r>
            <a:r>
              <a:rPr lang="de-DE" dirty="0" smtClean="0"/>
              <a:t>.1</a:t>
            </a:r>
            <a:endParaRPr lang="de-DE" dirty="0"/>
          </a:p>
        </p:txBody>
      </p:sp>
      <p:pic>
        <p:nvPicPr>
          <p:cNvPr id="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02" y="1289853"/>
            <a:ext cx="7533071" cy="46349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6983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 </a:t>
            </a:r>
            <a:r>
              <a:rPr lang="de-DE" dirty="0"/>
              <a:t>Music </a:t>
            </a:r>
            <a:r>
              <a:rPr lang="de-DE" dirty="0" err="1"/>
              <a:t>Synchronization</a:t>
            </a:r>
            <a:endParaRPr lang="de-DE" dirty="0"/>
          </a:p>
        </p:txBody>
      </p:sp>
      <p:sp>
        <p:nvSpPr>
          <p:cNvPr id="3" name="Text Placeholder 2"/>
          <p:cNvSpPr>
            <a:spLocks noGrp="1"/>
          </p:cNvSpPr>
          <p:nvPr>
            <p:ph type="body" sz="quarter" idx="10"/>
          </p:nvPr>
        </p:nvSpPr>
        <p:spPr/>
        <p:txBody>
          <a:bodyPr/>
          <a:lstStyle/>
          <a:p>
            <a:r>
              <a:rPr lang="de-DE" dirty="0" smtClean="0"/>
              <a:t>Fig. </a:t>
            </a:r>
            <a:r>
              <a:rPr lang="de-DE" dirty="0"/>
              <a:t>3</a:t>
            </a:r>
            <a:r>
              <a:rPr lang="de-DE" dirty="0" smtClean="0"/>
              <a:t>.1</a:t>
            </a:r>
            <a:endParaRPr lang="de-DE" dirty="0"/>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402" y="1270337"/>
            <a:ext cx="7533071" cy="4654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03184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3 </a:t>
            </a:r>
            <a:r>
              <a:rPr lang="de-DE" dirty="0"/>
              <a:t>Music </a:t>
            </a:r>
            <a:r>
              <a:rPr lang="de-DE" dirty="0" err="1"/>
              <a:t>Synchronization</a:t>
            </a:r>
            <a:endParaRPr lang="de-DE" dirty="0"/>
          </a:p>
        </p:txBody>
      </p:sp>
      <p:sp>
        <p:nvSpPr>
          <p:cNvPr id="3" name="Text Placeholder 2"/>
          <p:cNvSpPr>
            <a:spLocks noGrp="1"/>
          </p:cNvSpPr>
          <p:nvPr>
            <p:ph type="body" sz="quarter" idx="10"/>
          </p:nvPr>
        </p:nvSpPr>
        <p:spPr/>
        <p:txBody>
          <a:bodyPr/>
          <a:lstStyle/>
          <a:p>
            <a:r>
              <a:rPr lang="de-DE" dirty="0" smtClean="0"/>
              <a:t>Fig. 3.2</a:t>
            </a:r>
            <a:endParaRPr lang="de-DE" dirty="0"/>
          </a:p>
        </p:txBody>
      </p:sp>
      <p:pic>
        <p:nvPicPr>
          <p:cNvPr id="4506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165" y="1963581"/>
            <a:ext cx="8423276" cy="2312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6983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3.3</a:t>
            </a:r>
            <a:endParaRPr lang="de-DE" dirty="0"/>
          </a:p>
        </p:txBody>
      </p:sp>
      <p:pic>
        <p:nvPicPr>
          <p:cNvPr id="40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3200" y="487937"/>
            <a:ext cx="4775199" cy="5640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35798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3</a:t>
            </a:r>
            <a:r>
              <a:rPr lang="de-DE" dirty="0" smtClean="0"/>
              <a:t>.1 </a:t>
            </a:r>
            <a:r>
              <a:rPr lang="de-DE" dirty="0"/>
              <a:t>Audio Features</a:t>
            </a:r>
          </a:p>
        </p:txBody>
      </p:sp>
      <p:sp>
        <p:nvSpPr>
          <p:cNvPr id="3" name="Text Placeholder 2"/>
          <p:cNvSpPr>
            <a:spLocks noGrp="1"/>
          </p:cNvSpPr>
          <p:nvPr>
            <p:ph type="body" sz="quarter" idx="10"/>
          </p:nvPr>
        </p:nvSpPr>
        <p:spPr/>
        <p:txBody>
          <a:bodyPr/>
          <a:lstStyle/>
          <a:p>
            <a:r>
              <a:rPr lang="de-DE" dirty="0" smtClean="0"/>
              <a:t>Fig. 3.3</a:t>
            </a:r>
            <a:endParaRPr lang="de-DE" dirty="0"/>
          </a:p>
        </p:txBody>
      </p:sp>
      <p:pic>
        <p:nvPicPr>
          <p:cNvPr id="4608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4959" y="1468832"/>
            <a:ext cx="5709921" cy="1209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6087" name="Picture 7" descr="Z:\Private\Publications\Mueller_Book_FundamentalsMusicProcessing\Slides\EMF\03-03-b.e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30" y="2641715"/>
            <a:ext cx="8177530" cy="326639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8"/>
          <p:cNvSpPr>
            <a:spLocks noChangeArrowheads="1"/>
          </p:cNvSpPr>
          <p:nvPr/>
        </p:nvSpPr>
        <p:spPr bwMode="auto">
          <a:xfrm>
            <a:off x="3230880" y="5785558"/>
            <a:ext cx="2071688" cy="285750"/>
          </a:xfrm>
          <a:prstGeom prst="rect">
            <a:avLst/>
          </a:prstGeom>
          <a:noFill/>
          <a:ln w="25400" algn="ctr">
            <a:solidFill>
              <a:schemeClr val="bg1"/>
            </a:solidFill>
            <a:round/>
            <a:headEnd/>
            <a:tailEnd type="stealth" w="lg" len="lg"/>
          </a:ln>
          <a:extLst>
            <a:ext uri="{909E8E84-426E-40DD-AFC4-6F175D3DCCD1}">
              <a14:hiddenFill xmlns:a14="http://schemas.microsoft.com/office/drawing/2010/main">
                <a:solidFill>
                  <a:srgbClr val="FFFFFF"/>
                </a:solidFill>
              </a14:hiddenFill>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a:t>Time (</a:t>
            </a:r>
            <a:r>
              <a:rPr lang="de-DE" altLang="de-DE" sz="1200" dirty="0" err="1"/>
              <a:t>seconds</a:t>
            </a:r>
            <a:r>
              <a:rPr lang="de-DE" altLang="de-DE" sz="1200" dirty="0"/>
              <a:t>)</a:t>
            </a:r>
            <a:endParaRPr lang="en-US" altLang="de-DE" sz="1200" i="1" dirty="0"/>
          </a:p>
        </p:txBody>
      </p:sp>
      <p:sp>
        <p:nvSpPr>
          <p:cNvPr id="13" name="Rectangle 7"/>
          <p:cNvSpPr>
            <a:spLocks noChangeArrowheads="1"/>
          </p:cNvSpPr>
          <p:nvPr/>
        </p:nvSpPr>
        <p:spPr bwMode="auto">
          <a:xfrm rot="-5400000">
            <a:off x="395515" y="3942082"/>
            <a:ext cx="1793875"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err="1"/>
              <a:t>Frequency</a:t>
            </a:r>
            <a:r>
              <a:rPr lang="de-DE" altLang="de-DE" sz="1200" dirty="0"/>
              <a:t> (Hz)</a:t>
            </a:r>
            <a:endParaRPr lang="en-US" altLang="de-DE" sz="1200" i="1" dirty="0"/>
          </a:p>
        </p:txBody>
      </p:sp>
    </p:spTree>
    <p:extLst>
      <p:ext uri="{BB962C8B-B14F-4D97-AF65-F5344CB8AC3E}">
        <p14:creationId xmlns:p14="http://schemas.microsoft.com/office/powerpoint/2010/main" val="951837059"/>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_Master">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436</Words>
  <Application>Microsoft Office PowerPoint</Application>
  <PresentationFormat>On-screen Show (4:3)</PresentationFormat>
  <Paragraphs>98</Paragraphs>
  <Slides>38</Slides>
  <Notes>1</Notes>
  <HiddenSlides>0</HiddenSlides>
  <MMClips>0</MMClips>
  <ScaleCrop>false</ScaleCrop>
  <HeadingPairs>
    <vt:vector size="4" baseType="variant">
      <vt:variant>
        <vt:lpstr>Theme</vt:lpstr>
      </vt:variant>
      <vt:variant>
        <vt:i4>2</vt:i4>
      </vt:variant>
      <vt:variant>
        <vt:lpstr>Slide Titles</vt:lpstr>
      </vt:variant>
      <vt:variant>
        <vt:i4>38</vt:i4>
      </vt:variant>
    </vt:vector>
  </HeadingPairs>
  <TitlesOfParts>
    <vt:vector size="40" baseType="lpstr">
      <vt:lpstr>Title_Master</vt:lpstr>
      <vt:lpstr>Standarddesign</vt:lpstr>
      <vt:lpstr>Fundamentals of Music Processing</vt:lpstr>
      <vt:lpstr>Book: Fundamentals of Music Processing</vt:lpstr>
      <vt:lpstr>Chapter 3: Music Synchronization</vt:lpstr>
      <vt:lpstr>3 Music Synchronization</vt:lpstr>
      <vt:lpstr>3 Music Synchronization</vt:lpstr>
      <vt:lpstr>3 Music Synchronization</vt:lpstr>
      <vt:lpstr>3 Music Synchronization</vt:lpstr>
      <vt:lpstr>3.1 Audio Features</vt:lpstr>
      <vt:lpstr>3.1 Audio Features</vt:lpstr>
      <vt:lpstr>3.1 Audio Features</vt:lpstr>
      <vt:lpstr>3.1 Audio Features</vt:lpstr>
      <vt:lpstr>3.1 Audio Features</vt:lpstr>
      <vt:lpstr>3.1 Audio Features</vt:lpstr>
      <vt:lpstr>3.1 Audio Features</vt:lpstr>
      <vt:lpstr>3.1 Audio Features</vt:lpstr>
      <vt:lpstr>3.1 Audio Features</vt:lpstr>
      <vt:lpstr>3.1 Audio Features</vt:lpstr>
      <vt:lpstr>3.1 Audio Features</vt:lpstr>
      <vt:lpstr>3.1 Audio Features</vt:lpstr>
      <vt:lpstr>3.2 Dynamic Time Warping</vt:lpstr>
      <vt:lpstr>3.2 Dynamic Time Warping</vt:lpstr>
      <vt:lpstr>3.2 Dynamic Time Warping</vt:lpstr>
      <vt:lpstr>3.2 Dynamic Time Warping</vt:lpstr>
      <vt:lpstr>3.2 Dynamic Time Warping</vt:lpstr>
      <vt:lpstr>3.2 Dynamic Time Warping</vt:lpstr>
      <vt:lpstr>3.2 Dynamic Time Warping</vt:lpstr>
      <vt:lpstr>3.2 Dynamic Time Warping</vt:lpstr>
      <vt:lpstr>3.2 Dynamic Time Warping</vt:lpstr>
      <vt:lpstr>3.2 Dynamic Time Warping</vt:lpstr>
      <vt:lpstr>3.2 Dynamic Time Warping</vt:lpstr>
      <vt:lpstr>3.2 Dynamic Time Warping</vt:lpstr>
      <vt:lpstr>3.3 Applications</vt:lpstr>
      <vt:lpstr>3.3 Applications</vt:lpstr>
      <vt:lpstr>3.3 Applications</vt:lpstr>
      <vt:lpstr>3.3 Applications</vt:lpstr>
      <vt:lpstr>3.3 Applications</vt:lpstr>
      <vt:lpstr>3.4 Further Notes</vt:lpstr>
      <vt:lpstr>3.4 Further Notes</vt:lpstr>
    </vt:vector>
  </TitlesOfParts>
  <Company>Fraunhofer IIS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tro</dc:creator>
  <cp:lastModifiedBy>Meinard Müller</cp:lastModifiedBy>
  <cp:revision>243</cp:revision>
  <cp:lastPrinted>2014-01-16T14:37:49Z</cp:lastPrinted>
  <dcterms:created xsi:type="dcterms:W3CDTF">2013-07-10T07:58:44Z</dcterms:created>
  <dcterms:modified xsi:type="dcterms:W3CDTF">2015-07-20T14:42:37Z</dcterms:modified>
</cp:coreProperties>
</file>